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0" r:id="rId1"/>
  </p:sldMasterIdLst>
  <p:sldIdLst>
    <p:sldId id="257" r:id="rId2"/>
    <p:sldId id="258" r:id="rId3"/>
    <p:sldId id="259" r:id="rId4"/>
    <p:sldId id="281" r:id="rId5"/>
    <p:sldId id="280" r:id="rId6"/>
    <p:sldId id="282" r:id="rId7"/>
    <p:sldId id="260" r:id="rId8"/>
    <p:sldId id="261" r:id="rId9"/>
    <p:sldId id="262" r:id="rId10"/>
    <p:sldId id="263" r:id="rId11"/>
    <p:sldId id="264" r:id="rId12"/>
    <p:sldId id="265" r:id="rId13"/>
    <p:sldId id="283" r:id="rId14"/>
    <p:sldId id="267" r:id="rId15"/>
    <p:sldId id="268" r:id="rId16"/>
    <p:sldId id="270" r:id="rId17"/>
    <p:sldId id="271" r:id="rId18"/>
    <p:sldId id="272" r:id="rId19"/>
    <p:sldId id="274" r:id="rId20"/>
    <p:sldId id="276" r:id="rId21"/>
    <p:sldId id="278" r:id="rId22"/>
    <p:sldId id="284" r:id="rId23"/>
    <p:sldId id="279" r:id="rId24"/>
    <p:sldId id="285" r:id="rId25"/>
    <p:sldId id="286" r:id="rId26"/>
  </p:sldIdLst>
  <p:sldSz cx="8229600" cy="5943600"/>
  <p:notesSz cx="6858000" cy="9144000"/>
  <p:embeddedFontLst>
    <p:embeddedFont>
      <p:font typeface="Book Antiqua" panose="02040602050305030304" pitchFamily="18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22CA2"/>
    <a:srgbClr val="464CBA"/>
    <a:srgbClr val="2D39D3"/>
    <a:srgbClr val="FF99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35" autoAdjust="0"/>
    <p:restoredTop sz="94686" autoAdjust="0"/>
  </p:normalViewPr>
  <p:slideViewPr>
    <p:cSldViewPr snapToGrid="0">
      <p:cViewPr>
        <p:scale>
          <a:sx n="66" d="100"/>
          <a:sy n="66" d="100"/>
        </p:scale>
        <p:origin x="-2318" y="-653"/>
      </p:cViewPr>
      <p:guideLst>
        <p:guide orient="horz" pos="1872"/>
        <p:guide pos="25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296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130175" y="0"/>
            <a:ext cx="7931150" cy="2586038"/>
            <a:chOff x="82" y="0"/>
            <a:chExt cx="4996" cy="1964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82" y="0"/>
              <a:ext cx="500" cy="1963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50000">
                  <a:srgbClr val="322CA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 userDrawn="1"/>
          </p:nvSpPr>
          <p:spPr bwMode="auto">
            <a:xfrm>
              <a:off x="579" y="0"/>
              <a:ext cx="3509" cy="196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8" name="Rectangle 7"/>
            <p:cNvSpPr>
              <a:spLocks noChangeArrowheads="1"/>
            </p:cNvSpPr>
            <p:nvPr userDrawn="1"/>
          </p:nvSpPr>
          <p:spPr bwMode="auto">
            <a:xfrm>
              <a:off x="4074" y="136"/>
              <a:ext cx="1004" cy="18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9" name="Text Box 8"/>
          <p:cNvSpPr txBox="1">
            <a:spLocks noChangeArrowheads="1"/>
          </p:cNvSpPr>
          <p:nvPr/>
        </p:nvSpPr>
        <p:spPr bwMode="auto">
          <a:xfrm rot="16200000">
            <a:off x="5961063" y="608013"/>
            <a:ext cx="12700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6" rIns="91432" bIns="45716">
            <a:spAutoFit/>
          </a:bodyPr>
          <a:lstStyle>
            <a:lvl1pPr defTabSz="809625">
              <a:defRPr>
                <a:solidFill>
                  <a:schemeClr val="tx1"/>
                </a:solidFill>
                <a:latin typeface="Arial" charset="0"/>
              </a:defRPr>
            </a:lvl1pPr>
            <a:lvl2pPr defTabSz="809625">
              <a:defRPr>
                <a:solidFill>
                  <a:schemeClr val="tx1"/>
                </a:solidFill>
                <a:latin typeface="Arial" charset="0"/>
              </a:defRPr>
            </a:lvl2pPr>
            <a:lvl3pPr defTabSz="809625">
              <a:defRPr>
                <a:solidFill>
                  <a:schemeClr val="tx1"/>
                </a:solidFill>
                <a:latin typeface="Arial" charset="0"/>
              </a:defRPr>
            </a:lvl3pPr>
            <a:lvl4pPr defTabSz="809625">
              <a:defRPr>
                <a:solidFill>
                  <a:schemeClr val="tx1"/>
                </a:solidFill>
                <a:latin typeface="Arial" charset="0"/>
              </a:defRPr>
            </a:lvl4pPr>
            <a:lvl5pPr defTabSz="809625">
              <a:defRPr>
                <a:solidFill>
                  <a:schemeClr val="tx1"/>
                </a:solidFill>
                <a:latin typeface="Arial" charset="0"/>
              </a:defRPr>
            </a:lvl5pPr>
            <a:lvl6pPr defTabSz="809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09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09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09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2400" smtClean="0">
                <a:solidFill>
                  <a:schemeClr val="tx2"/>
                </a:solidFill>
              </a:rPr>
              <a:t>Chapter</a:t>
            </a: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120650" y="2584450"/>
            <a:ext cx="7940675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" name="Picture 11" descr="backgroun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296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2"/>
          <p:cNvGrpSpPr>
            <a:grpSpLocks/>
          </p:cNvGrpSpPr>
          <p:nvPr userDrawn="1"/>
        </p:nvGrpSpPr>
        <p:grpSpPr bwMode="auto">
          <a:xfrm>
            <a:off x="130175" y="0"/>
            <a:ext cx="7931150" cy="2586038"/>
            <a:chOff x="82" y="0"/>
            <a:chExt cx="4996" cy="1964"/>
          </a:xfrm>
        </p:grpSpPr>
        <p:sp>
          <p:nvSpPr>
            <p:cNvPr id="13" name="Rectangle 13"/>
            <p:cNvSpPr>
              <a:spLocks noChangeArrowheads="1"/>
            </p:cNvSpPr>
            <p:nvPr userDrawn="1"/>
          </p:nvSpPr>
          <p:spPr bwMode="auto">
            <a:xfrm>
              <a:off x="82" y="0"/>
              <a:ext cx="500" cy="1963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50000">
                  <a:srgbClr val="322CA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4"/>
            <p:cNvSpPr>
              <a:spLocks noChangeArrowheads="1"/>
            </p:cNvSpPr>
            <p:nvPr userDrawn="1"/>
          </p:nvSpPr>
          <p:spPr bwMode="auto">
            <a:xfrm>
              <a:off x="579" y="0"/>
              <a:ext cx="3509" cy="196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5" name="Rectangle 15"/>
            <p:cNvSpPr>
              <a:spLocks noChangeArrowheads="1"/>
            </p:cNvSpPr>
            <p:nvPr userDrawn="1"/>
          </p:nvSpPr>
          <p:spPr bwMode="auto">
            <a:xfrm>
              <a:off x="4074" y="136"/>
              <a:ext cx="1004" cy="18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16" name="Line 17"/>
          <p:cNvSpPr>
            <a:spLocks noChangeShapeType="1"/>
          </p:cNvSpPr>
          <p:nvPr userDrawn="1"/>
        </p:nvSpPr>
        <p:spPr bwMode="auto">
          <a:xfrm>
            <a:off x="120650" y="2584450"/>
            <a:ext cx="7940675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5113" y="2678113"/>
            <a:ext cx="7691437" cy="300196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142875" y="1260475"/>
            <a:ext cx="7851775" cy="1274763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7130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7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67425" y="147638"/>
            <a:ext cx="1952625" cy="5559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63" y="147638"/>
            <a:ext cx="5707062" cy="5559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92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80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19525"/>
            <a:ext cx="6994525" cy="11795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519363"/>
            <a:ext cx="6994525" cy="13001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257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363" y="1387475"/>
            <a:ext cx="3808412" cy="4319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4175" y="1387475"/>
            <a:ext cx="3808413" cy="4319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9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163" y="238125"/>
            <a:ext cx="7407275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163" y="1330325"/>
            <a:ext cx="3636962" cy="554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163" y="1884363"/>
            <a:ext cx="3636962" cy="34242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79888" y="1330325"/>
            <a:ext cx="3638550" cy="554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9888" y="1884363"/>
            <a:ext cx="3638550" cy="34242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2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98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9311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163" y="236538"/>
            <a:ext cx="2708275" cy="1006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863" y="236538"/>
            <a:ext cx="4600575" cy="50720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163" y="1243013"/>
            <a:ext cx="2708275" cy="4065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2850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900" y="4160838"/>
            <a:ext cx="4938713" cy="490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2900" y="531813"/>
            <a:ext cx="4938713" cy="3565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2900" y="4651375"/>
            <a:ext cx="4938713" cy="69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697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8229600" cy="5951538"/>
          </a:xfrm>
          <a:prstGeom prst="rect">
            <a:avLst/>
          </a:prstGeom>
          <a:gradFill rotWithShape="1">
            <a:gsLst>
              <a:gs pos="0">
                <a:srgbClr val="322CA2"/>
              </a:gs>
              <a:gs pos="50000">
                <a:srgbClr val="FF9933"/>
              </a:gs>
              <a:gs pos="100000">
                <a:srgbClr val="322CA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14300" y="0"/>
            <a:ext cx="8008938" cy="5840413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pic>
        <p:nvPicPr>
          <p:cNvPr id="1028" name="Picture 4" descr="You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00" y="3033713"/>
            <a:ext cx="1960563" cy="24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12725" y="254000"/>
            <a:ext cx="7812088" cy="54673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 rot="5400000">
            <a:off x="-2795588" y="2916238"/>
            <a:ext cx="5838825" cy="635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3363" y="1387475"/>
            <a:ext cx="7769225" cy="431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0980" tIns="40490" rIns="80980" bIns="404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7625" y="1211263"/>
            <a:ext cx="7985125" cy="146050"/>
          </a:xfrm>
          <a:prstGeom prst="rect">
            <a:avLst/>
          </a:prstGeom>
          <a:gradFill rotWithShape="1">
            <a:gsLst>
              <a:gs pos="0">
                <a:srgbClr val="322CA2"/>
              </a:gs>
              <a:gs pos="50000">
                <a:srgbClr val="17144B"/>
              </a:gs>
              <a:gs pos="100000">
                <a:srgbClr val="322CA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09550" y="0"/>
            <a:ext cx="7823200" cy="120332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07963" y="147638"/>
            <a:ext cx="7812087" cy="102076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980" tIns="40490" rIns="80980" bIns="404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109538" y="1212850"/>
            <a:ext cx="7929562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0"/>
            <a:ext cx="8229600" cy="5951538"/>
          </a:xfrm>
          <a:prstGeom prst="rect">
            <a:avLst/>
          </a:prstGeom>
          <a:gradFill rotWithShape="1">
            <a:gsLst>
              <a:gs pos="0">
                <a:srgbClr val="322CA2"/>
              </a:gs>
              <a:gs pos="50000">
                <a:srgbClr val="FF9933"/>
              </a:gs>
              <a:gs pos="100000">
                <a:srgbClr val="322CA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114300" y="0"/>
            <a:ext cx="8008938" cy="5840413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pic>
        <p:nvPicPr>
          <p:cNvPr id="1038" name="Picture 14" descr="You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00" y="3033713"/>
            <a:ext cx="1960563" cy="24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212725" y="254000"/>
            <a:ext cx="7812088" cy="54673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40" name="Line 16"/>
          <p:cNvSpPr>
            <a:spLocks noChangeShapeType="1"/>
          </p:cNvSpPr>
          <p:nvPr userDrawn="1"/>
        </p:nvSpPr>
        <p:spPr bwMode="auto">
          <a:xfrm rot="5400000">
            <a:off x="-2795588" y="2916238"/>
            <a:ext cx="5838825" cy="635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Rectangle 17"/>
          <p:cNvSpPr>
            <a:spLocks noChangeArrowheads="1"/>
          </p:cNvSpPr>
          <p:nvPr userDrawn="1"/>
        </p:nvSpPr>
        <p:spPr bwMode="auto">
          <a:xfrm>
            <a:off x="47625" y="1211263"/>
            <a:ext cx="7985125" cy="146050"/>
          </a:xfrm>
          <a:prstGeom prst="rect">
            <a:avLst/>
          </a:prstGeom>
          <a:gradFill rotWithShape="1">
            <a:gsLst>
              <a:gs pos="0">
                <a:srgbClr val="322CA2"/>
              </a:gs>
              <a:gs pos="50000">
                <a:srgbClr val="17144B"/>
              </a:gs>
              <a:gs pos="100000">
                <a:srgbClr val="322CA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209550" y="0"/>
            <a:ext cx="7823200" cy="120332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43" name="Line 19"/>
          <p:cNvSpPr>
            <a:spLocks noChangeShapeType="1"/>
          </p:cNvSpPr>
          <p:nvPr userDrawn="1"/>
        </p:nvSpPr>
        <p:spPr bwMode="auto">
          <a:xfrm>
            <a:off x="109538" y="1212850"/>
            <a:ext cx="7929562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809625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defTabSz="809625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defTabSz="809625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defTabSz="809625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defTabSz="809625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defTabSz="809625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defTabSz="809625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defTabSz="809625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defTabSz="809625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227013" indent="-227013" algn="l" defTabSz="809625" rtl="0" eaLnBrk="0" fontAlgn="base" hangingPunct="0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25425" algn="l" defTabSz="809625" rtl="0" eaLnBrk="0" fontAlgn="base" hangingPunct="0">
        <a:spcBef>
          <a:spcPct val="20000"/>
        </a:spcBef>
        <a:spcAft>
          <a:spcPct val="0"/>
        </a:spcAft>
        <a:buClr>
          <a:srgbClr val="FF9933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2pPr>
      <a:lvl3pPr marL="914400" indent="-233363" algn="l" defTabSz="809625" rtl="0" eaLnBrk="0" fontAlgn="base" hangingPunct="0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258888" indent="-227013" algn="l" defTabSz="809625" rtl="0" eaLnBrk="0" fontAlgn="base" hangingPunct="0">
        <a:spcBef>
          <a:spcPct val="20000"/>
        </a:spcBef>
        <a:spcAft>
          <a:spcPct val="0"/>
        </a:spcAft>
        <a:buClr>
          <a:srgbClr val="FF9933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1601788" indent="-225425" algn="l" defTabSz="809625" rtl="0" eaLnBrk="0" fontAlgn="base" hangingPunct="0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058988" indent="-225425" algn="l" defTabSz="809625" rtl="0" fontAlgn="base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516188" indent="-225425" algn="l" defTabSz="809625" rtl="0" fontAlgn="base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973388" indent="-225425" algn="l" defTabSz="809625" rtl="0" fontAlgn="base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430588" indent="-225425" algn="l" defTabSz="809625" rtl="0" fontAlgn="base">
        <a:spcBef>
          <a:spcPct val="20000"/>
        </a:spcBef>
        <a:spcAft>
          <a:spcPct val="0"/>
        </a:spcAft>
        <a:buClr>
          <a:srgbClr val="322CA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65113" y="2941638"/>
            <a:ext cx="7691437" cy="3001962"/>
          </a:xfrm>
        </p:spPr>
        <p:txBody>
          <a:bodyPr/>
          <a:lstStyle/>
          <a:p>
            <a:pPr algn="l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b="1" smtClean="0"/>
              <a:t>Section A:</a:t>
            </a:r>
            <a:r>
              <a:rPr lang="en-US" altLang="en-US" smtClean="0"/>
              <a:t>  Verb Basics			  	</a:t>
            </a:r>
            <a:endParaRPr lang="en-US" altLang="en-US" b="1" smtClean="0"/>
          </a:p>
          <a:p>
            <a:pPr algn="l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b="1" smtClean="0"/>
              <a:t>Section B:</a:t>
            </a:r>
            <a:r>
              <a:rPr lang="en-US" altLang="en-US" smtClean="0"/>
              <a:t>  Pronoun Basics 				</a:t>
            </a:r>
            <a:endParaRPr lang="en-US" altLang="en-US" b="1" smtClean="0"/>
          </a:p>
          <a:p>
            <a:pPr algn="l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b="1" smtClean="0"/>
              <a:t>Section C:</a:t>
            </a:r>
            <a:r>
              <a:rPr lang="en-US" altLang="en-US" smtClean="0"/>
              <a:t>  Parallel Structure			</a:t>
            </a:r>
          </a:p>
          <a:p>
            <a:pPr algn="l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b="1" smtClean="0"/>
              <a:t>Section D:</a:t>
            </a:r>
            <a:r>
              <a:rPr lang="en-US" altLang="en-US" smtClean="0"/>
              <a:t>  Using Modifiers Effectively </a:t>
            </a:r>
          </a:p>
        </p:txBody>
      </p:sp>
      <p:sp>
        <p:nvSpPr>
          <p:cNvPr id="3075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42875" y="812800"/>
            <a:ext cx="7870825" cy="1722438"/>
          </a:xfrm>
        </p:spPr>
        <p:txBody>
          <a:bodyPr/>
          <a:lstStyle/>
          <a:p>
            <a:pPr algn="l" eaLnBrk="1" hangingPunct="1"/>
            <a:r>
              <a:rPr lang="en-US" altLang="en-US" sz="3600" b="1" smtClean="0"/>
              <a:t>The Writer’s Handbook:</a:t>
            </a:r>
            <a:br>
              <a:rPr lang="en-US" altLang="en-US" sz="3600" b="1" smtClean="0"/>
            </a:br>
            <a:r>
              <a:rPr lang="en-US" altLang="en-US" sz="3600" b="1" smtClean="0"/>
              <a:t>Grammar </a:t>
            </a:r>
            <a:r>
              <a:rPr lang="en-US" altLang="en-US" sz="3600" b="1" i="1" smtClean="0"/>
              <a:t>for</a:t>
            </a:r>
            <a:r>
              <a:rPr lang="en-US" altLang="en-US" sz="3600" b="1" smtClean="0"/>
              <a:t> Writing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>Pronouns and their Antecedents</a:t>
            </a:r>
            <a:r>
              <a:rPr lang="en-US" altLang="en-US" sz="3400" b="1" i="1" smtClean="0"/>
              <a:t/>
            </a:r>
            <a:br>
              <a:rPr lang="en-US" altLang="en-US" sz="3400" b="1" i="1" smtClean="0"/>
            </a:br>
            <a:endParaRPr lang="en-US" altLang="en-US" sz="3400" b="1" i="1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endParaRPr lang="en-US" altLang="en-US" smtClean="0"/>
          </a:p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smtClean="0"/>
              <a:t>Pronouns must agree with their antecedents. </a:t>
            </a:r>
            <a:endParaRPr lang="en-US" altLang="en-US" b="1" smtClean="0"/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b="1" smtClean="0"/>
              <a:t>Antecedents</a:t>
            </a:r>
            <a:r>
              <a:rPr lang="en-US" altLang="en-US" smtClean="0"/>
              <a:t> are words to which a pronoun refers.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smtClean="0"/>
              <a:t>In the following example, </a:t>
            </a:r>
            <a:r>
              <a:rPr lang="en-US" altLang="en-US" i="1" smtClean="0"/>
              <a:t>managers</a:t>
            </a:r>
            <a:r>
              <a:rPr lang="en-US" altLang="en-US" smtClean="0"/>
              <a:t> is the antecedent of </a:t>
            </a:r>
            <a:r>
              <a:rPr lang="en-US" altLang="en-US" i="1" smtClean="0"/>
              <a:t>they</a:t>
            </a:r>
            <a:r>
              <a:rPr lang="en-US" altLang="en-US" smtClean="0"/>
              <a:t> and </a:t>
            </a:r>
            <a:r>
              <a:rPr lang="en-US" altLang="en-US" i="1" smtClean="0"/>
              <a:t>their</a:t>
            </a:r>
            <a:r>
              <a:rPr lang="en-US" altLang="en-US" smtClean="0"/>
              <a:t>: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en-US" altLang="en-US" smtClean="0"/>
              <a:t>	All </a:t>
            </a:r>
            <a:r>
              <a:rPr lang="en-US" altLang="en-US" smtClean="0">
                <a:solidFill>
                  <a:srgbClr val="0000FF"/>
                </a:solidFill>
              </a:rPr>
              <a:t>managers</a:t>
            </a:r>
            <a:r>
              <a:rPr lang="en-US" altLang="en-US" smtClean="0"/>
              <a:t> said that </a:t>
            </a:r>
            <a:r>
              <a:rPr lang="en-US" altLang="en-US" i="1" smtClean="0">
                <a:solidFill>
                  <a:srgbClr val="0000FF"/>
                </a:solidFill>
              </a:rPr>
              <a:t>they</a:t>
            </a:r>
            <a:r>
              <a:rPr lang="en-US" altLang="en-US" smtClean="0"/>
              <a:t> would submit </a:t>
            </a:r>
            <a:r>
              <a:rPr lang="en-US" altLang="en-US" i="1" smtClean="0">
                <a:solidFill>
                  <a:srgbClr val="0000FF"/>
                </a:solidFill>
              </a:rPr>
              <a:t>their</a:t>
            </a:r>
            <a:r>
              <a:rPr lang="en-US" altLang="en-US" i="1" smtClean="0"/>
              <a:t> </a:t>
            </a:r>
            <a:r>
              <a:rPr lang="en-US" altLang="en-US" smtClean="0"/>
              <a:t>monthly progress reports on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Pronoun Viewpoint</a:t>
            </a:r>
            <a:r>
              <a:rPr lang="en-US" altLang="en-US" sz="3400" b="1" i="1" smtClean="0"/>
              <a:t/>
            </a:r>
            <a:br>
              <a:rPr lang="en-US" altLang="en-US" sz="3400" b="1" i="1" smtClean="0"/>
            </a:br>
            <a:endParaRPr lang="en-US" altLang="en-US" sz="3400" b="1" i="1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smtClean="0"/>
              <a:t>Pronouns must have a consistent point of view (or viewpoint).</a:t>
            </a:r>
            <a:endParaRPr lang="en-US" altLang="en-US" b="1" smtClean="0"/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smtClean="0"/>
              <a:t>Viewpoint emanates from a subjective case pronoun.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smtClean="0"/>
              <a:t>When a writer establishes a point of view, the point of view should remain consistent.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en-US" altLang="en-US" smtClean="0"/>
              <a:t>For example: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en-US" altLang="en-US" smtClean="0"/>
              <a:t>Incorrect:</a:t>
            </a:r>
            <a:r>
              <a:rPr lang="en-US" altLang="en-US" b="1" i="1" smtClean="0">
                <a:solidFill>
                  <a:srgbClr val="0000FF"/>
                </a:solidFill>
              </a:rPr>
              <a:t> I</a:t>
            </a:r>
            <a:r>
              <a:rPr lang="en-US" altLang="en-US" smtClean="0"/>
              <a:t> like to jog because it’s good for </a:t>
            </a:r>
            <a:r>
              <a:rPr lang="en-US" altLang="en-US" b="1" i="1" smtClean="0">
                <a:solidFill>
                  <a:srgbClr val="0000FF"/>
                </a:solidFill>
              </a:rPr>
              <a:t>you</a:t>
            </a:r>
            <a:r>
              <a:rPr lang="en-US" altLang="en-US" smtClean="0"/>
              <a:t>.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en-US" altLang="en-US" smtClean="0"/>
              <a:t>Revised:	</a:t>
            </a:r>
            <a:r>
              <a:rPr lang="en-US" altLang="en-US" b="1" i="1" smtClean="0">
                <a:solidFill>
                  <a:srgbClr val="0000FF"/>
                </a:solidFill>
              </a:rPr>
              <a:t>I</a:t>
            </a:r>
            <a:r>
              <a:rPr lang="en-US" altLang="en-US" smtClean="0"/>
              <a:t> like to jog because it’s good for </a:t>
            </a:r>
            <a:r>
              <a:rPr lang="en-US" altLang="en-US" b="1" i="1" smtClean="0">
                <a:solidFill>
                  <a:srgbClr val="0000FF"/>
                </a:solidFill>
              </a:rPr>
              <a:t>me</a:t>
            </a:r>
            <a:r>
              <a:rPr lang="en-US" altLang="en-US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Pronouns and Gender Bias</a:t>
            </a:r>
            <a:r>
              <a:rPr lang="en-US" altLang="en-US" sz="3400" b="1" i="1" smtClean="0"/>
              <a:t/>
            </a:r>
            <a:br>
              <a:rPr lang="en-US" altLang="en-US" sz="3400" b="1" i="1" smtClean="0"/>
            </a:br>
            <a:endParaRPr lang="en-US" altLang="en-US" sz="3400" b="1" i="1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When speaking from a </a:t>
            </a:r>
            <a:r>
              <a:rPr lang="en-US" altLang="en-US" b="1" smtClean="0"/>
              <a:t>point of view</a:t>
            </a:r>
            <a:r>
              <a:rPr lang="en-US" altLang="en-US" smtClean="0"/>
              <a:t>, do not express gender bias; keep your writing </a:t>
            </a:r>
            <a:r>
              <a:rPr lang="en-US" altLang="en-US" b="1" smtClean="0"/>
              <a:t>gender neutral.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b="1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To make your writing flow better, take out pronoun references when writing from a singular perspective. For example: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100" b="1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i="1" smtClean="0"/>
              <a:t>A manager should give </a:t>
            </a:r>
            <a:r>
              <a:rPr lang="en-US" altLang="en-US" sz="2100" b="1" i="1" smtClean="0"/>
              <a:t>his or her</a:t>
            </a:r>
            <a:r>
              <a:rPr lang="en-US" altLang="en-US" sz="2100" i="1" smtClean="0"/>
              <a:t> employees opportunities to share responsibility.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1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smtClean="0"/>
              <a:t>Revised:</a:t>
            </a:r>
            <a:r>
              <a:rPr lang="en-US" altLang="en-US" sz="2100" i="1" smtClean="0"/>
              <a:t>	A manager should give employees opportunities 		to share responsibility.</a:t>
            </a:r>
            <a:endParaRPr lang="en-US" altLang="en-US" sz="21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When possible, write from a plural perspective. For example: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i="1" smtClean="0"/>
              <a:t>We</a:t>
            </a:r>
            <a:r>
              <a:rPr lang="en-US" altLang="en-US" sz="2400" i="1" smtClean="0"/>
              <a:t> should give </a:t>
            </a:r>
            <a:r>
              <a:rPr lang="en-US" altLang="en-US" sz="2400" b="1" i="1" smtClean="0"/>
              <a:t>our</a:t>
            </a:r>
            <a:r>
              <a:rPr lang="en-US" altLang="en-US" sz="2400" i="1" smtClean="0"/>
              <a:t> employees opportunities to share responsibility.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Use the “you” point of view to communicate directly and personally to your readers. For example: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b="1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i="1" smtClean="0"/>
              <a:t>(You) Give your employees opportunities to share responsibility.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>Section C: Parallel Structure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363" y="1624013"/>
            <a:ext cx="7769225" cy="4319587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mtClean="0"/>
              <a:t>Parallel structure: 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mtClean="0"/>
              <a:t>Relates to putting similar sentence elements in the same form.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mtClean="0"/>
              <a:t>Creates flow and consistency.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mtClean="0"/>
              <a:t>Makes your writing readable and your ideas stand out.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Parallelism: Words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Present lists of items in the same grammatical form.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Incorrect:	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Charley’s favorite activities are </a:t>
            </a:r>
            <a:r>
              <a:rPr lang="en-US" altLang="en-US" b="1" smtClean="0"/>
              <a:t>golfing</a:t>
            </a:r>
            <a:r>
              <a:rPr lang="en-US" altLang="en-US" smtClean="0"/>
              <a:t>, </a:t>
            </a:r>
            <a:r>
              <a:rPr lang="en-US" altLang="en-US" b="1" smtClean="0"/>
              <a:t>to fish</a:t>
            </a:r>
            <a:r>
              <a:rPr lang="en-US" altLang="en-US" smtClean="0"/>
              <a:t>, and </a:t>
            </a:r>
            <a:r>
              <a:rPr lang="en-US" altLang="en-US" b="1" smtClean="0"/>
              <a:t>going swimming</a:t>
            </a:r>
            <a:r>
              <a:rPr lang="en-US" altLang="en-US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Revised:	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Charley’s favorite activities are </a:t>
            </a:r>
            <a:r>
              <a:rPr lang="en-US" altLang="en-US" b="1" smtClean="0"/>
              <a:t>golfing</a:t>
            </a:r>
            <a:r>
              <a:rPr lang="en-US" altLang="en-US" smtClean="0"/>
              <a:t>, </a:t>
            </a:r>
            <a:r>
              <a:rPr lang="en-US" altLang="en-US" b="1" smtClean="0"/>
              <a:t>fishing</a:t>
            </a:r>
            <a:r>
              <a:rPr lang="en-US" altLang="en-US" smtClean="0"/>
              <a:t>, and </a:t>
            </a:r>
            <a:r>
              <a:rPr lang="en-US" altLang="en-US" b="1" smtClean="0"/>
              <a:t>swimming</a:t>
            </a:r>
            <a:r>
              <a:rPr lang="en-US" altLang="en-US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Revised:		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Charley’s favorite activities are </a:t>
            </a:r>
            <a:r>
              <a:rPr lang="en-US" altLang="en-US" b="1" smtClean="0"/>
              <a:t>to golf</a:t>
            </a:r>
            <a:r>
              <a:rPr lang="en-US" altLang="en-US" smtClean="0"/>
              <a:t>, </a:t>
            </a:r>
            <a:r>
              <a:rPr lang="en-US" altLang="en-US" b="1" smtClean="0"/>
              <a:t>fish</a:t>
            </a:r>
            <a:r>
              <a:rPr lang="en-US" altLang="en-US" smtClean="0"/>
              <a:t>, and </a:t>
            </a:r>
            <a:r>
              <a:rPr lang="en-US" altLang="en-US" b="1" smtClean="0"/>
              <a:t>swim</a:t>
            </a:r>
            <a:r>
              <a:rPr lang="en-US" altLang="en-US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Parallelism:  Phrases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When related phrases appear, they should be put in the same form.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b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b="1" smtClean="0"/>
              <a:t>Incorrect</a:t>
            </a:r>
            <a:r>
              <a:rPr lang="en-US" altLang="en-US" smtClean="0"/>
              <a:t>: 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Meeting activities included </a:t>
            </a:r>
            <a:r>
              <a:rPr lang="en-US" altLang="en-US" i="1" smtClean="0"/>
              <a:t>screening new applicants</a:t>
            </a:r>
            <a:r>
              <a:rPr lang="en-US" altLang="en-US" smtClean="0"/>
              <a:t> and </a:t>
            </a:r>
            <a:r>
              <a:rPr lang="en-US" altLang="en-US" i="1" smtClean="0"/>
              <a:t>a review of department policies</a:t>
            </a:r>
            <a:r>
              <a:rPr lang="en-US" altLang="en-US" smtClean="0"/>
              <a:t>.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b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b="1" smtClean="0"/>
              <a:t>Revised:</a:t>
            </a:r>
            <a:r>
              <a:rPr lang="en-US" altLang="en-US" smtClean="0"/>
              <a:t>	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Meeting activities included </a:t>
            </a:r>
            <a:r>
              <a:rPr lang="en-US" altLang="en-US" i="1" smtClean="0"/>
              <a:t>screening new applicants</a:t>
            </a:r>
            <a:r>
              <a:rPr lang="en-US" altLang="en-US" smtClean="0"/>
              <a:t> and </a:t>
            </a:r>
            <a:r>
              <a:rPr lang="en-US" altLang="en-US" i="1" smtClean="0"/>
              <a:t>reviewing department policies</a:t>
            </a:r>
            <a:r>
              <a:rPr lang="en-US" altLang="en-US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Parallelism:  Clauses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Sentences often consist of two or more clauses: focus on focus on keeping the verbs in the same tense and voice.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b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b="1" smtClean="0"/>
              <a:t>Incorrect</a:t>
            </a:r>
            <a:r>
              <a:rPr lang="en-US" altLang="en-US" smtClean="0"/>
              <a:t>:		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i="1" smtClean="0"/>
              <a:t>He caught</a:t>
            </a:r>
            <a:r>
              <a:rPr lang="en-US" altLang="en-US" smtClean="0"/>
              <a:t> the flight to Denver, but then </a:t>
            </a:r>
            <a:r>
              <a:rPr lang="en-US" altLang="en-US" i="1" smtClean="0"/>
              <a:t>his flight to Dallas was missed.</a:t>
            </a:r>
            <a:endParaRPr lang="en-US" altLang="en-US" b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b="1" smtClean="0"/>
              <a:t>Revised</a:t>
            </a:r>
            <a:r>
              <a:rPr lang="en-US" altLang="en-US" smtClean="0"/>
              <a:t>:	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i="1" smtClean="0"/>
              <a:t>He caught</a:t>
            </a:r>
            <a:r>
              <a:rPr lang="en-US" altLang="en-US" smtClean="0"/>
              <a:t> the flight to Denver, but then </a:t>
            </a:r>
            <a:r>
              <a:rPr lang="en-US" altLang="en-US" i="1" smtClean="0"/>
              <a:t>he missed</a:t>
            </a:r>
            <a:r>
              <a:rPr lang="en-US" altLang="en-US" smtClean="0"/>
              <a:t> his flight to Dallas.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Correlative Conjunctions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Correlative conjunctions come in pairs: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not . . . but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not only . . . but also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either . . . 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neither . . . nor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both . . . and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Incorrect: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We will </a:t>
            </a:r>
            <a:r>
              <a:rPr lang="en-US" altLang="en-US" sz="2000" b="1" smtClean="0"/>
              <a:t>not only</a:t>
            </a:r>
            <a:r>
              <a:rPr lang="en-US" altLang="en-US" sz="2000" smtClean="0"/>
              <a:t> </a:t>
            </a:r>
            <a:r>
              <a:rPr lang="en-US" altLang="en-US" sz="2000" i="1" smtClean="0"/>
              <a:t>trade for your account</a:t>
            </a:r>
            <a:r>
              <a:rPr lang="en-US" altLang="en-US" sz="2000" smtClean="0"/>
              <a:t> </a:t>
            </a:r>
            <a:r>
              <a:rPr lang="en-US" altLang="en-US" sz="2000" b="1" smtClean="0"/>
              <a:t>but also</a:t>
            </a:r>
            <a:r>
              <a:rPr lang="en-US" altLang="en-US" sz="2000" smtClean="0"/>
              <a:t> </a:t>
            </a:r>
            <a:r>
              <a:rPr lang="en-US" altLang="en-US" sz="2000" i="1" smtClean="0"/>
              <a:t>are providing monthly reports</a:t>
            </a:r>
            <a:r>
              <a:rPr lang="en-US" altLang="en-US" sz="20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Parallel: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We </a:t>
            </a:r>
            <a:r>
              <a:rPr lang="en-US" altLang="en-US" sz="2000" b="1" smtClean="0"/>
              <a:t>not only</a:t>
            </a:r>
            <a:r>
              <a:rPr lang="en-US" altLang="en-US" sz="2000" smtClean="0"/>
              <a:t> </a:t>
            </a:r>
            <a:r>
              <a:rPr lang="en-US" altLang="en-US" sz="2000" i="1" smtClean="0"/>
              <a:t>will trade for your account</a:t>
            </a:r>
            <a:r>
              <a:rPr lang="en-US" altLang="en-US" sz="2000" smtClean="0"/>
              <a:t> </a:t>
            </a:r>
            <a:r>
              <a:rPr lang="en-US" altLang="en-US" sz="2000" b="1" smtClean="0"/>
              <a:t>but also</a:t>
            </a:r>
            <a:r>
              <a:rPr lang="en-US" altLang="en-US" sz="2000" smtClean="0"/>
              <a:t> </a:t>
            </a:r>
            <a:r>
              <a:rPr lang="en-US" altLang="en-US" sz="2000" i="1" smtClean="0"/>
              <a:t>will provide monthly reports</a:t>
            </a:r>
            <a:r>
              <a:rPr lang="en-US" altLang="en-US" sz="20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Section D: Using Modifiers Effectively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smtClean="0"/>
              <a:t>A modifier is a word or group of words that describes a noun or a verb.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b="1" smtClean="0"/>
              <a:t>Adjectives </a:t>
            </a:r>
            <a:r>
              <a:rPr lang="en-US" altLang="en-US" smtClean="0"/>
              <a:t>modify nouns and pronouns.</a:t>
            </a:r>
            <a:endParaRPr lang="en-US" altLang="en-US" b="1" smtClean="0"/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</a:pPr>
            <a:r>
              <a:rPr lang="en-US" altLang="en-US" b="1" smtClean="0"/>
              <a:t>Adverbs</a:t>
            </a:r>
            <a:r>
              <a:rPr lang="en-US" altLang="en-US" smtClean="0"/>
              <a:t> (which often end in </a:t>
            </a:r>
            <a:r>
              <a:rPr lang="en-US" altLang="en-US" i="1" smtClean="0"/>
              <a:t>ly</a:t>
            </a:r>
            <a:r>
              <a:rPr lang="en-US" altLang="en-US" smtClean="0"/>
              <a:t>) modify verbs, adjectives, and other adverbs</a:t>
            </a:r>
            <a:r>
              <a:rPr lang="en-US" altLang="en-US" b="1" smtClean="0"/>
              <a:t>.</a:t>
            </a:r>
          </a:p>
          <a:p>
            <a:pPr lvl="1" eaLnBrk="1" hangingPunct="1">
              <a:spcBef>
                <a:spcPct val="35000"/>
              </a:spcBef>
              <a:spcAft>
                <a:spcPct val="35000"/>
              </a:spcAft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Section A: Verb Basics 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1624013"/>
            <a:ext cx="7769225" cy="4319587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Verbs tell time</a:t>
            </a:r>
            <a:r>
              <a:rPr lang="en-US" altLang="en-US" smtClean="0"/>
              <a:t>: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mtClean="0"/>
              <a:t>In English, verbs indicate whether an event </a:t>
            </a:r>
            <a:r>
              <a:rPr lang="en-US" altLang="en-US" b="1" i="1" smtClean="0"/>
              <a:t>happened</a:t>
            </a:r>
            <a:r>
              <a:rPr lang="en-US" altLang="en-US" smtClean="0"/>
              <a:t> in the past, </a:t>
            </a:r>
            <a:r>
              <a:rPr lang="en-US" altLang="en-US" b="1" i="1" smtClean="0"/>
              <a:t>is happening</a:t>
            </a:r>
            <a:r>
              <a:rPr lang="en-US" altLang="en-US" smtClean="0"/>
              <a:t> in the present, or </a:t>
            </a:r>
            <a:r>
              <a:rPr lang="en-US" altLang="en-US" b="1" i="1" smtClean="0"/>
              <a:t>will happen</a:t>
            </a:r>
            <a:r>
              <a:rPr lang="en-US" altLang="en-US" smtClean="0"/>
              <a:t> in the future.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Verb parts</a:t>
            </a:r>
            <a:r>
              <a:rPr lang="en-US" altLang="en-US" smtClean="0"/>
              <a:t> (or verb forms) are developed from the base form of the verb, often referred to as the </a:t>
            </a:r>
            <a:r>
              <a:rPr lang="en-US" altLang="en-US" b="1" smtClean="0"/>
              <a:t>infinitive</a:t>
            </a:r>
            <a:r>
              <a:rPr lang="en-US" altLang="en-US" smtClean="0"/>
              <a:t>.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mtClean="0"/>
              <a:t>For example: </a:t>
            </a:r>
            <a:r>
              <a:rPr lang="en-US" altLang="en-US" i="1" smtClean="0"/>
              <a:t>to go, to see, to be, to say, to translate</a:t>
            </a:r>
            <a:r>
              <a:rPr lang="en-US" altLang="en-US" smtClean="0"/>
              <a:t>, and so on . . . 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5770563" y="5838825"/>
            <a:ext cx="2373312" cy="12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>
            <a:spAutoFit/>
          </a:bodyPr>
          <a:lstStyle>
            <a:lvl1pPr defTabSz="717550" eaLnBrk="0" hangingPunct="0">
              <a:spcBef>
                <a:spcPct val="20000"/>
              </a:spcBef>
              <a:buClr>
                <a:srgbClr val="322CA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17550" eaLnBrk="0" hangingPunct="0">
              <a:spcBef>
                <a:spcPct val="20000"/>
              </a:spcBef>
              <a:buClr>
                <a:srgbClr val="FF9933"/>
              </a:buClr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17550" eaLnBrk="0" hangingPunct="0">
              <a:spcBef>
                <a:spcPct val="20000"/>
              </a:spcBef>
              <a:buClr>
                <a:srgbClr val="322CA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17550" eaLnBrk="0" hangingPunct="0">
              <a:spcBef>
                <a:spcPct val="20000"/>
              </a:spcBef>
              <a:buClr>
                <a:srgbClr val="FF9933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717550" eaLnBrk="0" hangingPunct="0">
              <a:spcBef>
                <a:spcPct val="20000"/>
              </a:spcBef>
              <a:buClr>
                <a:srgbClr val="322CA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717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22CA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717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22CA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717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22CA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717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22CA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800" b="1" i="1">
                <a:solidFill>
                  <a:schemeClr val="bg1"/>
                </a:solidFill>
                <a:latin typeface="Book Antiqua" pitchFamily="18" charset="0"/>
              </a:rPr>
              <a:t>© 2014 The Writer’s Toolkit, Inc. All rights reserved.</a:t>
            </a:r>
            <a:endParaRPr lang="en-US" altLang="en-US" sz="14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Modifiers for Action and State of Being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35000"/>
              </a:spcBef>
              <a:spcAft>
                <a:spcPct val="30000"/>
              </a:spcAft>
            </a:pPr>
            <a:r>
              <a:rPr lang="en-US" altLang="en-US" smtClean="0"/>
              <a:t>Modify nouns and pronouns with adjectives; modify verbs with adverbs.</a:t>
            </a:r>
            <a:r>
              <a:rPr lang="en-US" altLang="en-US" b="1" smtClean="0"/>
              <a:t>	</a:t>
            </a:r>
          </a:p>
          <a:p>
            <a:pPr eaLnBrk="1" hangingPunct="1">
              <a:lnSpc>
                <a:spcPct val="90000"/>
              </a:lnSpc>
              <a:spcBef>
                <a:spcPct val="35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altLang="en-US" b="1" smtClean="0"/>
              <a:t>Here are examples of adjectives modifying nouns:</a:t>
            </a:r>
          </a:p>
          <a:p>
            <a:pPr eaLnBrk="1" hangingPunct="1">
              <a:lnSpc>
                <a:spcPct val="90000"/>
              </a:lnSpc>
              <a:spcBef>
                <a:spcPct val="35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altLang="en-US" b="1" smtClean="0"/>
              <a:t>	</a:t>
            </a:r>
            <a:r>
              <a:rPr lang="en-US" altLang="en-US" i="1" smtClean="0"/>
              <a:t>The </a:t>
            </a:r>
            <a:r>
              <a:rPr lang="en-US" altLang="en-US" b="1" i="1" smtClean="0"/>
              <a:t>new</a:t>
            </a:r>
            <a:r>
              <a:rPr lang="en-US" altLang="en-US" i="1" smtClean="0"/>
              <a:t> conference room has </a:t>
            </a:r>
            <a:r>
              <a:rPr lang="en-US" altLang="en-US" b="1" i="1" smtClean="0"/>
              <a:t>pretty, comfortable</a:t>
            </a:r>
            <a:r>
              <a:rPr lang="en-US" altLang="en-US" i="1" smtClean="0"/>
              <a:t> chairs.</a:t>
            </a:r>
          </a:p>
          <a:p>
            <a:pPr eaLnBrk="1" hangingPunct="1">
              <a:lnSpc>
                <a:spcPct val="90000"/>
              </a:lnSpc>
              <a:spcBef>
                <a:spcPct val="35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altLang="en-US" b="1" smtClean="0"/>
              <a:t>Here are examples of adverbs modifying verbs:</a:t>
            </a:r>
          </a:p>
          <a:p>
            <a:pPr lvl="1" eaLnBrk="1" hangingPunct="1">
              <a:lnSpc>
                <a:spcPct val="90000"/>
              </a:lnSpc>
              <a:spcBef>
                <a:spcPct val="35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altLang="en-US" i="1" smtClean="0"/>
              <a:t>The computer </a:t>
            </a:r>
            <a:r>
              <a:rPr lang="en-US" altLang="en-US" i="1" u="sng" smtClean="0"/>
              <a:t>runs</a:t>
            </a:r>
            <a:r>
              <a:rPr lang="en-US" altLang="en-US" i="1" smtClean="0"/>
              <a:t> </a:t>
            </a:r>
            <a:r>
              <a:rPr lang="en-US" altLang="en-US" b="1" i="1" smtClean="0"/>
              <a:t>well</a:t>
            </a:r>
            <a:r>
              <a:rPr lang="en-US" altLang="en-US" i="1" smtClean="0"/>
              <a:t>.</a:t>
            </a:r>
          </a:p>
          <a:p>
            <a:pPr lvl="1" eaLnBrk="1" hangingPunct="1">
              <a:lnSpc>
                <a:spcPct val="90000"/>
              </a:lnSpc>
              <a:spcBef>
                <a:spcPct val="35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altLang="en-US" i="1" u="sng" smtClean="0"/>
              <a:t>Go</a:t>
            </a:r>
            <a:r>
              <a:rPr lang="en-US" altLang="en-US" i="1" smtClean="0"/>
              <a:t> forward </a:t>
            </a:r>
            <a:r>
              <a:rPr lang="en-US" altLang="en-US" b="1" i="1" smtClean="0"/>
              <a:t>cautiously</a:t>
            </a:r>
            <a:r>
              <a:rPr lang="en-US" altLang="en-US" i="1" smtClean="0"/>
              <a:t> forward.</a:t>
            </a:r>
          </a:p>
          <a:p>
            <a:pPr lvl="1" eaLnBrk="1" hangingPunct="1">
              <a:lnSpc>
                <a:spcPct val="90000"/>
              </a:lnSpc>
              <a:spcBef>
                <a:spcPct val="35000"/>
              </a:spcBef>
              <a:spcAft>
                <a:spcPct val="30000"/>
              </a:spcAft>
            </a:pPr>
            <a:endParaRPr lang="en-US" alt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Using Comparative and Superlative Degrees to Compare</a:t>
            </a:r>
            <a:r>
              <a:rPr lang="en-US" altLang="en-US" sz="3400" b="1" i="1" smtClean="0"/>
              <a:t/>
            </a:r>
            <a:br>
              <a:rPr lang="en-US" altLang="en-US" sz="3400" b="1" i="1" smtClean="0"/>
            </a:br>
            <a:endParaRPr lang="en-US" altLang="en-US" sz="3400" b="1" i="1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mtClean="0"/>
              <a:t>When using adjectives or adverbs to compare, use a prefix OR a suffix to show the degree of comparison (but do not use both). </a:t>
            </a:r>
          </a:p>
          <a:p>
            <a:pPr lvl="1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mtClean="0"/>
              <a:t>When you compare </a:t>
            </a:r>
            <a:r>
              <a:rPr lang="en-US" altLang="en-US" i="1" smtClean="0"/>
              <a:t>two items, </a:t>
            </a:r>
            <a:r>
              <a:rPr lang="en-US" altLang="en-US" sz="2400" smtClean="0"/>
              <a:t>use the </a:t>
            </a:r>
            <a:r>
              <a:rPr lang="en-US" altLang="en-US" sz="2400" b="1" smtClean="0"/>
              <a:t>comparative</a:t>
            </a:r>
            <a:r>
              <a:rPr lang="en-US" altLang="en-US" sz="2400" smtClean="0"/>
              <a:t> form of the modifier by adding the suffix </a:t>
            </a:r>
            <a:r>
              <a:rPr lang="en-US" altLang="en-US" sz="2400" i="1" smtClean="0"/>
              <a:t>–er</a:t>
            </a:r>
            <a:r>
              <a:rPr lang="en-US" altLang="en-US" sz="2400" smtClean="0"/>
              <a:t> or by prefixing </a:t>
            </a:r>
            <a:r>
              <a:rPr lang="en-US" altLang="en-US" sz="2400" i="1" smtClean="0"/>
              <a:t>more</a:t>
            </a:r>
            <a:r>
              <a:rPr lang="en-US" altLang="en-US" sz="2400" smtClean="0"/>
              <a:t> or </a:t>
            </a:r>
            <a:r>
              <a:rPr lang="en-US" altLang="en-US" sz="2400" i="1" smtClean="0"/>
              <a:t>less.</a:t>
            </a:r>
            <a:endParaRPr lang="en-US" altLang="en-US" sz="2400" smtClean="0"/>
          </a:p>
          <a:p>
            <a:pPr lvl="1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mtClean="0"/>
              <a:t>When comparing </a:t>
            </a:r>
            <a:r>
              <a:rPr lang="en-US" altLang="en-US" i="1" smtClean="0"/>
              <a:t>three or more</a:t>
            </a:r>
            <a:r>
              <a:rPr lang="en-US" altLang="en-US" smtClean="0"/>
              <a:t> items, </a:t>
            </a:r>
            <a:r>
              <a:rPr lang="en-US" altLang="en-US" sz="2400" smtClean="0"/>
              <a:t>use the </a:t>
            </a:r>
            <a:r>
              <a:rPr lang="en-US" altLang="en-US" sz="2400" b="1" smtClean="0"/>
              <a:t>superlative</a:t>
            </a:r>
            <a:r>
              <a:rPr lang="en-US" altLang="en-US" sz="2400" smtClean="0"/>
              <a:t> form of the modifier by adding the suffix </a:t>
            </a:r>
            <a:r>
              <a:rPr lang="en-US" altLang="en-US" sz="2400" i="1" smtClean="0"/>
              <a:t>–est</a:t>
            </a:r>
            <a:r>
              <a:rPr lang="en-US" altLang="en-US" sz="2400" smtClean="0"/>
              <a:t> or by prefixing </a:t>
            </a:r>
            <a:r>
              <a:rPr lang="en-US" altLang="en-US" sz="2400" i="1" smtClean="0"/>
              <a:t>most</a:t>
            </a:r>
            <a:r>
              <a:rPr lang="en-US" altLang="en-US" sz="2400" smtClean="0"/>
              <a:t> or </a:t>
            </a:r>
            <a:r>
              <a:rPr lang="en-US" altLang="en-US" sz="2400" i="1" smtClean="0"/>
              <a:t>least.</a:t>
            </a: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Here are some examples: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smtClean="0"/>
              <a:t>Incorrect:	The project is going </a:t>
            </a:r>
            <a:r>
              <a:rPr lang="en-US" altLang="en-US" sz="2000" b="1" i="1" smtClean="0"/>
              <a:t>more better</a:t>
            </a:r>
            <a:r>
              <a:rPr lang="en-US" altLang="en-US" sz="2000" smtClean="0"/>
              <a:t> today than 			yesterday.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smtClean="0"/>
              <a:t>Correct:	The project is going </a:t>
            </a:r>
            <a:r>
              <a:rPr lang="en-US" altLang="en-US" sz="2000" b="1" i="1" smtClean="0"/>
              <a:t>better</a:t>
            </a:r>
            <a:r>
              <a:rPr lang="en-US" altLang="en-US" sz="2000" smtClean="0"/>
              <a:t> today than yesterday.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00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smtClean="0"/>
              <a:t>Incorrect:	I am </a:t>
            </a:r>
            <a:r>
              <a:rPr lang="en-US" altLang="en-US" sz="2000" b="1" i="1" smtClean="0"/>
              <a:t>more hungrier</a:t>
            </a:r>
            <a:r>
              <a:rPr lang="en-US" altLang="en-US" sz="2000" smtClean="0"/>
              <a:t> than I thought I was.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smtClean="0"/>
              <a:t>Correct:	I am </a:t>
            </a:r>
            <a:r>
              <a:rPr lang="en-US" altLang="en-US" sz="2000" b="1" i="1" smtClean="0"/>
              <a:t>hungrier</a:t>
            </a:r>
            <a:r>
              <a:rPr lang="en-US" altLang="en-US" sz="2000" smtClean="0"/>
              <a:t> than I thought I was.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smtClean="0"/>
              <a:t>Correct:	I am </a:t>
            </a:r>
            <a:r>
              <a:rPr lang="en-US" altLang="en-US" sz="2000" b="1" i="1" smtClean="0"/>
              <a:t>more hungry</a:t>
            </a:r>
            <a:r>
              <a:rPr lang="en-US" altLang="en-US" sz="2000" smtClean="0"/>
              <a:t> than I thought I was.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00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i="1" smtClean="0"/>
              <a:t>Can you think of a few more examples</a:t>
            </a:r>
            <a:r>
              <a:rPr lang="en-US" altLang="en-US" sz="200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Place Modifiers Close to the Word or Words They Modify</a:t>
            </a:r>
            <a:r>
              <a:rPr lang="en-US" altLang="en-US" sz="3400" b="1" i="1" smtClean="0"/>
              <a:t/>
            </a:r>
            <a:br>
              <a:rPr lang="en-US" altLang="en-US" sz="3400" b="1" i="1" smtClean="0"/>
            </a:br>
            <a:endParaRPr lang="en-US" altLang="en-US" sz="3400" b="1" i="1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Placing modifiers close to the word or words they modify keeps meaning clear.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10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smtClean="0"/>
              <a:t>Confusing:</a:t>
            </a:r>
            <a:r>
              <a:rPr lang="en-US" altLang="en-US" sz="2000" smtClean="0"/>
              <a:t>	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/>
              <a:t>The applicant was the best candidate </a:t>
            </a:r>
            <a:r>
              <a:rPr lang="en-US" altLang="en-US" b="1" i="1" smtClean="0"/>
              <a:t>arriving late to the interview.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 smtClean="0"/>
              <a:t>Clear: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/>
              <a:t>The applicant </a:t>
            </a:r>
            <a:r>
              <a:rPr lang="en-US" altLang="en-US" b="1" i="1" smtClean="0"/>
              <a:t>arriving late to the interview</a:t>
            </a:r>
            <a:r>
              <a:rPr lang="en-US" altLang="en-US" smtClean="0"/>
              <a:t> was the best candidate.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i="1" smtClean="0"/>
              <a:t>Can you think of more examples?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Remember, the best way to improve your grammar skills is to identify your own language patterns that are different from Standard English.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Once you identify a pattern, come up with some examples, translate them into Standard English, and repeat the Standard phrase until you feel comfortable.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Improving language skills is mostly a matter of focused practice . . . </a:t>
            </a:r>
            <a:r>
              <a:rPr lang="en-US" altLang="en-US" i="1" smtClean="0"/>
              <a:t>but when you change one pattern, you eliminate a whole series of errors!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Work through the following chapters in your Writer’s Handbook:</a:t>
            </a:r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Verbs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Pronouns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Modifiers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Verbs in Past Time</a:t>
            </a:r>
            <a:r>
              <a:rPr lang="en-US" altLang="en-US" sz="3400" b="1" i="1" smtClean="0"/>
              <a:t/>
            </a:r>
            <a:br>
              <a:rPr lang="en-US" altLang="en-US" sz="3400" b="1" i="1" smtClean="0"/>
            </a:br>
            <a:endParaRPr lang="en-US" altLang="en-US" sz="3400" b="1" i="1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When using verbs in past time, do </a:t>
            </a:r>
            <a:r>
              <a:rPr lang="en-US" altLang="en-US" i="1" smtClean="0"/>
              <a:t>not</a:t>
            </a:r>
            <a:r>
              <a:rPr lang="en-US" altLang="en-US" smtClean="0"/>
              <a:t> use a helper verb with the past form; however, use a helper verb with the past participle. </a:t>
            </a:r>
          </a:p>
          <a:p>
            <a:pPr lvl="1" eaLnBrk="1" hangingPunct="1"/>
            <a:r>
              <a:rPr lang="en-US" altLang="en-US" smtClean="0"/>
              <a:t>This rule applies to all verbs, but focus on irregular verbs as their past tense and past participle forms are different from each other. For example: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u="sng" smtClean="0"/>
              <a:t>Mary</a:t>
            </a:r>
            <a:r>
              <a:rPr lang="en-US" altLang="en-US" smtClean="0"/>
              <a:t> </a:t>
            </a:r>
            <a:r>
              <a:rPr lang="en-US" altLang="en-US" i="1" u="sng" smtClean="0"/>
              <a:t>took</a:t>
            </a:r>
            <a:r>
              <a:rPr lang="en-US" altLang="en-US" smtClean="0"/>
              <a:t> the lead after </a:t>
            </a:r>
            <a:r>
              <a:rPr lang="en-US" altLang="en-US" u="sng" smtClean="0"/>
              <a:t>Bob</a:t>
            </a:r>
            <a:r>
              <a:rPr lang="en-US" altLang="en-US" smtClean="0"/>
              <a:t> </a:t>
            </a:r>
            <a:r>
              <a:rPr lang="en-US" altLang="en-US" i="1" u="sng" smtClean="0"/>
              <a:t>had spoken</a:t>
            </a:r>
            <a:r>
              <a:rPr lang="en-US" altLang="en-US" smtClean="0"/>
              <a:t> about the issues.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Verbs are </a:t>
            </a:r>
            <a:r>
              <a:rPr lang="en-US" altLang="en-US" i="1" smtClean="0"/>
              <a:t>regular</a:t>
            </a:r>
            <a:r>
              <a:rPr lang="en-US" altLang="en-US" smtClean="0"/>
              <a:t> or </a:t>
            </a:r>
            <a:r>
              <a:rPr lang="en-US" altLang="en-US" i="1" smtClean="0"/>
              <a:t>irregular</a:t>
            </a:r>
            <a:r>
              <a:rPr lang="en-US" altLang="en-US" smtClean="0"/>
              <a:t>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Verbs are categorized as </a:t>
            </a:r>
            <a:r>
              <a:rPr lang="en-US" altLang="en-US" b="1" i="1" smtClean="0"/>
              <a:t>regular</a:t>
            </a:r>
            <a:r>
              <a:rPr lang="en-US" altLang="en-US" smtClean="0"/>
              <a:t> or</a:t>
            </a:r>
            <a:r>
              <a:rPr lang="en-US" altLang="en-US" b="1" i="1" smtClean="0"/>
              <a:t> irregular</a:t>
            </a:r>
            <a:r>
              <a:rPr lang="en-US" altLang="en-US" smtClean="0"/>
              <a:t> based on how their past parts are formed. </a:t>
            </a:r>
          </a:p>
          <a:p>
            <a:pPr lvl="1" eaLnBrk="1" hangingPunct="1"/>
            <a:r>
              <a:rPr lang="en-US" altLang="en-US" smtClean="0"/>
              <a:t>When using regular verbs in past time, add –ed to the base to form the past and past participle; all verbs formed differently are considered </a:t>
            </a:r>
            <a:r>
              <a:rPr lang="en-US" altLang="en-US" i="1" smtClean="0"/>
              <a:t>irregular</a:t>
            </a:r>
            <a:r>
              <a:rPr lang="en-US" altLang="en-US" smtClean="0"/>
              <a:t>. 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800" b="1" smtClean="0"/>
              <a:t>For example: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800" b="1" smtClean="0"/>
              <a:t>	</a:t>
            </a:r>
            <a:r>
              <a:rPr lang="en-US" altLang="en-US" sz="1800" b="1" u="sng" smtClean="0"/>
              <a:t>Base		Past		Past Participle       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800" b="1" smtClean="0"/>
              <a:t>	walk		walked		had walked (regular)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800" b="1" smtClean="0"/>
              <a:t>	speak		spoke		had spoken (irregular)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800" b="1" smtClean="0"/>
              <a:t>	write		wrote		had written (regular)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800" b="1" smtClean="0"/>
              <a:t> 	</a:t>
            </a:r>
          </a:p>
          <a:p>
            <a:pPr eaLnBrk="1" hangingPunct="1"/>
            <a:endParaRPr lang="en-US" altLang="en-US" sz="1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Third Person Singular: The –S Form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In simple present tense, apply the –s form correctly to third person singular verbs.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mtClean="0"/>
          </a:p>
          <a:p>
            <a:pPr lvl="1" eaLnBrk="1" hangingPunct="1"/>
            <a:r>
              <a:rPr lang="en-US" altLang="en-US" smtClean="0"/>
              <a:t>For example: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	</a:t>
            </a:r>
            <a:r>
              <a:rPr lang="en-US" altLang="en-US" u="sng" smtClean="0"/>
              <a:t>Marty</a:t>
            </a:r>
            <a:r>
              <a:rPr lang="en-US" altLang="en-US" smtClean="0"/>
              <a:t> </a:t>
            </a:r>
            <a:r>
              <a:rPr lang="en-US" altLang="en-US" i="1" u="sng" smtClean="0"/>
              <a:t>buys</a:t>
            </a:r>
            <a:r>
              <a:rPr lang="en-US" altLang="en-US" smtClean="0"/>
              <a:t> a paper every day as </a:t>
            </a:r>
            <a:r>
              <a:rPr lang="en-US" altLang="en-US" u="sng" smtClean="0"/>
              <a:t>he</a:t>
            </a:r>
            <a:r>
              <a:rPr lang="en-US" altLang="en-US" smtClean="0"/>
              <a:t> </a:t>
            </a:r>
            <a:r>
              <a:rPr lang="en-US" altLang="en-US" i="1" u="sng" smtClean="0"/>
              <a:t>walks</a:t>
            </a:r>
            <a:r>
              <a:rPr lang="en-US" altLang="en-US" smtClean="0"/>
              <a:t> to the train station.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i="1" smtClean="0"/>
              <a:t>	Can you think of a few more examples?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Use Verb Tense Consistently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Keep verbs in a consistent tense; in other words, do not shift verb tense unnecessarily.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For example:	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Incorrect:	</a:t>
            </a:r>
            <a:r>
              <a:rPr lang="en-US" altLang="en-US" u="sng" smtClean="0"/>
              <a:t>Alisha</a:t>
            </a:r>
            <a:r>
              <a:rPr lang="en-US" altLang="en-US" smtClean="0"/>
              <a:t> </a:t>
            </a:r>
            <a:r>
              <a:rPr lang="en-US" altLang="en-US" i="1" u="sng" smtClean="0"/>
              <a:t>says</a:t>
            </a:r>
            <a:r>
              <a:rPr lang="en-US" altLang="en-US" smtClean="0"/>
              <a:t> that </a:t>
            </a:r>
            <a:r>
              <a:rPr lang="en-US" altLang="en-US" u="sng" smtClean="0"/>
              <a:t>they</a:t>
            </a:r>
            <a:r>
              <a:rPr lang="en-US" altLang="en-US" smtClean="0"/>
              <a:t> </a:t>
            </a:r>
            <a:r>
              <a:rPr lang="en-US" altLang="en-US" i="1" u="sng" smtClean="0"/>
              <a:t>went</a:t>
            </a:r>
            <a:r>
              <a:rPr lang="en-US" altLang="en-US" smtClean="0"/>
              <a:t> to the meeting at    		11 a.m.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Revised: 	</a:t>
            </a:r>
            <a:r>
              <a:rPr lang="en-US" altLang="en-US" u="sng" smtClean="0"/>
              <a:t>Alisha</a:t>
            </a:r>
            <a:r>
              <a:rPr lang="en-US" altLang="en-US" smtClean="0"/>
              <a:t> </a:t>
            </a:r>
            <a:r>
              <a:rPr lang="en-US" altLang="en-US" i="1" u="sng" smtClean="0"/>
              <a:t>said</a:t>
            </a:r>
            <a:r>
              <a:rPr lang="en-US" altLang="en-US" smtClean="0"/>
              <a:t> that </a:t>
            </a:r>
            <a:r>
              <a:rPr lang="en-US" altLang="en-US" u="sng" smtClean="0"/>
              <a:t>they</a:t>
            </a:r>
            <a:r>
              <a:rPr lang="en-US" altLang="en-US" smtClean="0"/>
              <a:t> </a:t>
            </a:r>
            <a:r>
              <a:rPr lang="en-US" altLang="en-US" i="1" u="sng" smtClean="0"/>
              <a:t>went</a:t>
            </a:r>
            <a:r>
              <a:rPr lang="en-US" altLang="en-US" smtClean="0"/>
              <a:t> to the meeting at     		11 a.m.</a:t>
            </a:r>
          </a:p>
          <a:p>
            <a:pPr eaLnBrk="1" hangingPunct="1"/>
            <a:endParaRPr lang="en-US" altLang="en-US" sz="220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		</a:t>
            </a:r>
            <a:r>
              <a:rPr lang="en-US" altLang="en-US" i="1" smtClean="0"/>
              <a:t>Can you think of more examples? </a:t>
            </a:r>
          </a:p>
          <a:p>
            <a:pPr eaLnBrk="1" hangingPunct="1"/>
            <a:endParaRPr lang="en-US" alt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Section B: Pronoun Basics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mtClean="0"/>
              <a:t>A </a:t>
            </a:r>
            <a:r>
              <a:rPr lang="en-US" altLang="en-US" b="1" smtClean="0"/>
              <a:t>pronoun</a:t>
            </a:r>
            <a:r>
              <a:rPr lang="en-US" altLang="en-US" smtClean="0"/>
              <a:t> is a word that is used in place of a noun or another pronoun.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altLang="en-US" smtClean="0"/>
              <a:t>For example: 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>
                <a:solidFill>
                  <a:srgbClr val="0000FF"/>
                </a:solidFill>
              </a:rPr>
              <a:t>Tony</a:t>
            </a:r>
            <a:r>
              <a:rPr lang="en-US" altLang="en-US" smtClean="0"/>
              <a:t> walked </a:t>
            </a:r>
            <a:r>
              <a:rPr lang="en-US" altLang="en-US" b="1" smtClean="0">
                <a:solidFill>
                  <a:srgbClr val="0000FF"/>
                </a:solidFill>
              </a:rPr>
              <a:t>Tony’s</a:t>
            </a:r>
            <a:r>
              <a:rPr lang="en-US" altLang="en-US" smtClean="0"/>
              <a:t> dog to </a:t>
            </a:r>
            <a:r>
              <a:rPr lang="en-US" altLang="en-US" b="1" smtClean="0">
                <a:solidFill>
                  <a:srgbClr val="0000FF"/>
                </a:solidFill>
              </a:rPr>
              <a:t>Tony’s</a:t>
            </a:r>
            <a:r>
              <a:rPr lang="en-US" altLang="en-US" smtClean="0"/>
              <a:t> grandmother’s house in </a:t>
            </a:r>
            <a:r>
              <a:rPr lang="en-US" altLang="en-US" b="1" smtClean="0">
                <a:solidFill>
                  <a:srgbClr val="0000FF"/>
                </a:solidFill>
              </a:rPr>
              <a:t>Tony’s</a:t>
            </a:r>
            <a:r>
              <a:rPr lang="en-US" altLang="en-US" smtClean="0"/>
              <a:t> neighborhood.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>
                <a:solidFill>
                  <a:srgbClr val="0000FF"/>
                </a:solidFill>
              </a:rPr>
              <a:t>Tony</a:t>
            </a:r>
            <a:r>
              <a:rPr lang="en-US" altLang="en-US" smtClean="0"/>
              <a:t> walked </a:t>
            </a:r>
            <a:r>
              <a:rPr lang="en-US" altLang="en-US" b="1" smtClean="0">
                <a:solidFill>
                  <a:srgbClr val="0000FF"/>
                </a:solidFill>
              </a:rPr>
              <a:t>his</a:t>
            </a:r>
            <a:r>
              <a:rPr lang="en-US" altLang="en-US" smtClean="0"/>
              <a:t> dog to </a:t>
            </a:r>
            <a:r>
              <a:rPr lang="en-US" altLang="en-US" b="1" smtClean="0">
                <a:solidFill>
                  <a:srgbClr val="0000FF"/>
                </a:solidFill>
              </a:rPr>
              <a:t>his</a:t>
            </a:r>
            <a:r>
              <a:rPr lang="en-US" altLang="en-US" smtClean="0"/>
              <a:t> grandmother’s house in </a:t>
            </a:r>
            <a:r>
              <a:rPr lang="en-US" altLang="en-US" b="1" smtClean="0">
                <a:solidFill>
                  <a:srgbClr val="0000FF"/>
                </a:solidFill>
              </a:rPr>
              <a:t>his</a:t>
            </a:r>
            <a:r>
              <a:rPr lang="en-US" altLang="en-US" smtClean="0"/>
              <a:t> neighborhood.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/>
            </a:r>
            <a:br>
              <a:rPr lang="en-US" altLang="en-US" sz="3400" b="1" smtClean="0"/>
            </a:br>
            <a:r>
              <a:rPr lang="en-US" altLang="en-US" sz="3400" b="1" smtClean="0"/>
              <a:t>Case and Point of View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mtClean="0"/>
              <a:t>Pronouns have </a:t>
            </a:r>
            <a:r>
              <a:rPr lang="en-US" altLang="en-US" b="1" smtClean="0"/>
              <a:t>cases rather than tenses.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mtClean="0"/>
              <a:t>The basic pronoun cases are: 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Subjective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Objective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Possessive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Reflexive</a:t>
            </a:r>
            <a:r>
              <a:rPr lang="en-US" altLang="en-US" smtClean="0"/>
              <a:t>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Pronoun Case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mtClean="0"/>
              <a:t>Pronoun case is determined by the pronoun’s function in a sentence. </a:t>
            </a:r>
            <a:endParaRPr lang="en-US" altLang="en-US" b="1" smtClean="0"/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Subjective</a:t>
            </a:r>
            <a:r>
              <a:rPr lang="en-US" altLang="en-US" smtClean="0"/>
              <a:t> case pronouns function as </a:t>
            </a:r>
            <a:r>
              <a:rPr lang="en-US" altLang="en-US" b="1" smtClean="0"/>
              <a:t>subjects</a:t>
            </a:r>
            <a:r>
              <a:rPr lang="en-US" altLang="en-US" smtClean="0"/>
              <a:t> of verbs.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Objective</a:t>
            </a:r>
            <a:r>
              <a:rPr lang="en-US" altLang="en-US" smtClean="0"/>
              <a:t> case pronouns function as </a:t>
            </a:r>
            <a:r>
              <a:rPr lang="en-US" altLang="en-US" b="1" smtClean="0"/>
              <a:t>objects.</a:t>
            </a:r>
            <a:r>
              <a:rPr lang="en-US" altLang="en-US" smtClean="0"/>
              <a:t> 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Possessive</a:t>
            </a:r>
            <a:r>
              <a:rPr lang="en-US" altLang="en-US" smtClean="0"/>
              <a:t> case pronouns </a:t>
            </a:r>
            <a:r>
              <a:rPr lang="en-US" altLang="en-US" b="1" smtClean="0"/>
              <a:t>show possession.</a:t>
            </a:r>
            <a:endParaRPr lang="en-US" altLang="en-US" smtClean="0"/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b="1" smtClean="0"/>
              <a:t>Reflexive</a:t>
            </a:r>
            <a:r>
              <a:rPr lang="en-US" altLang="en-US" smtClean="0"/>
              <a:t> case pronouns reflect back to</a:t>
            </a:r>
            <a:r>
              <a:rPr lang="en-US" altLang="en-US" b="1" smtClean="0"/>
              <a:t> subjective case pronouns.</a:t>
            </a:r>
            <a:endParaRPr lang="en-US" altLang="en-US" smtClean="0"/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Young T06">
  <a:themeElements>
    <a:clrScheme name="Young T06 14">
      <a:dk1>
        <a:srgbClr val="000000"/>
      </a:dk1>
      <a:lt1>
        <a:srgbClr val="FFFFFF"/>
      </a:lt1>
      <a:dk2>
        <a:srgbClr val="FF9900"/>
      </a:dk2>
      <a:lt2>
        <a:srgbClr val="000066"/>
      </a:lt2>
      <a:accent1>
        <a:srgbClr val="FF9933"/>
      </a:accent1>
      <a:accent2>
        <a:srgbClr val="1B1981"/>
      </a:accent2>
      <a:accent3>
        <a:srgbClr val="FFFFFF"/>
      </a:accent3>
      <a:accent4>
        <a:srgbClr val="000000"/>
      </a:accent4>
      <a:accent5>
        <a:srgbClr val="FFCAAD"/>
      </a:accent5>
      <a:accent6>
        <a:srgbClr val="171674"/>
      </a:accent6>
      <a:hlink>
        <a:srgbClr val="59B7D9"/>
      </a:hlink>
      <a:folHlink>
        <a:srgbClr val="4D4D4D"/>
      </a:folHlink>
    </a:clrScheme>
    <a:fontScheme name="Young T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096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096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Young T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oung T06 13">
        <a:dk1>
          <a:srgbClr val="000000"/>
        </a:dk1>
        <a:lt1>
          <a:srgbClr val="FFFFFF"/>
        </a:lt1>
        <a:dk2>
          <a:srgbClr val="FF9900"/>
        </a:dk2>
        <a:lt2>
          <a:srgbClr val="000066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oung T06 14">
        <a:dk1>
          <a:srgbClr val="000000"/>
        </a:dk1>
        <a:lt1>
          <a:srgbClr val="FFFFFF"/>
        </a:lt1>
        <a:dk2>
          <a:srgbClr val="FF9900"/>
        </a:dk2>
        <a:lt2>
          <a:srgbClr val="000066"/>
        </a:lt2>
        <a:accent1>
          <a:srgbClr val="FF9933"/>
        </a:accent1>
        <a:accent2>
          <a:srgbClr val="1B1981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171674"/>
        </a:accent6>
        <a:hlink>
          <a:srgbClr val="59B7D9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Young T06</Template>
  <TotalTime>335</TotalTime>
  <Words>1014</Words>
  <Application>Microsoft Office PowerPoint</Application>
  <PresentationFormat>Custom</PresentationFormat>
  <Paragraphs>176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Book Antiqua</vt:lpstr>
      <vt:lpstr>Wingdings</vt:lpstr>
      <vt:lpstr>Young T06</vt:lpstr>
      <vt:lpstr>The Writer’s Handbook: Grammar for Writing </vt:lpstr>
      <vt:lpstr> Section A: Verb Basics  </vt:lpstr>
      <vt:lpstr> Verbs in Past Time </vt:lpstr>
      <vt:lpstr>Verbs are regular or irregular.</vt:lpstr>
      <vt:lpstr>Third Person Singular: The –S Form</vt:lpstr>
      <vt:lpstr>Use Verb Tense Consistently</vt:lpstr>
      <vt:lpstr>Section B: Pronoun Basics </vt:lpstr>
      <vt:lpstr> Case and Point of View </vt:lpstr>
      <vt:lpstr>Pronoun Case</vt:lpstr>
      <vt:lpstr>Pronouns and their Antecedents </vt:lpstr>
      <vt:lpstr> Pronoun Viewpoint </vt:lpstr>
      <vt:lpstr> Pronouns and Gender Bias </vt:lpstr>
      <vt:lpstr>PowerPoint Presentation</vt:lpstr>
      <vt:lpstr>Section C: Parallel Structure</vt:lpstr>
      <vt:lpstr>Parallelism: Words</vt:lpstr>
      <vt:lpstr>Parallelism:  Phrases</vt:lpstr>
      <vt:lpstr>Parallelism:  Clauses</vt:lpstr>
      <vt:lpstr>Correlative Conjunctions</vt:lpstr>
      <vt:lpstr> Section D: Using Modifiers Effectively </vt:lpstr>
      <vt:lpstr> Modifiers for Action and State of Being </vt:lpstr>
      <vt:lpstr> Using Comparative and Superlative Degrees to Compare </vt:lpstr>
      <vt:lpstr>PowerPoint Presentation</vt:lpstr>
      <vt:lpstr> Place Modifiers Close to the Word or Words They Modify </vt:lpstr>
      <vt:lpstr>PowerPoint Presentation</vt:lpstr>
      <vt:lpstr>PowerPoint Presentation</vt:lpstr>
    </vt:vector>
  </TitlesOfParts>
  <Manager>Elizabeth Hadala</Manager>
  <Company>AzureWing Studio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</dc:title>
  <dc:subject>Foundations of Business Communications  1/e</dc:subject>
  <dc:creator>Linda Crane</dc:creator>
  <cp:lastModifiedBy>Dona</cp:lastModifiedBy>
  <cp:revision>68</cp:revision>
  <dcterms:created xsi:type="dcterms:W3CDTF">2005-01-24T18:35:22Z</dcterms:created>
  <dcterms:modified xsi:type="dcterms:W3CDTF">2014-08-26T22:34:15Z</dcterms:modified>
  <cp:category>Presentation</cp:category>
</cp:coreProperties>
</file>